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62" r:id="rId3"/>
    <p:sldId id="258" r:id="rId4"/>
    <p:sldId id="261" r:id="rId5"/>
    <p:sldId id="259" r:id="rId6"/>
    <p:sldId id="263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33"/>
    <a:srgbClr val="33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B2C-4E84-8080-295B2C4209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B2C-4E84-8080-295B2C4209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B2C-4E84-8080-295B2C4209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B2C-4E84-8080-295B2C4209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B2C-4E84-8080-295B2C42094D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B2C-4E84-8080-295B2C42094D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B2C-4E84-8080-295B2C42094D}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B2C-4E84-8080-295B2C42094D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9B2C-4E84-8080-295B2C42094D}"/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9B2C-4E84-8080-295B2C42094D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Pre-sales</c:v>
                </c:pt>
                <c:pt idx="1">
                  <c:v>Day 1</c:v>
                </c:pt>
                <c:pt idx="2">
                  <c:v>Day2</c:v>
                </c:pt>
                <c:pt idx="3">
                  <c:v>Day 3</c:v>
                </c:pt>
                <c:pt idx="4">
                  <c:v>Post event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35</c:v>
                </c:pt>
                <c:pt idx="1">
                  <c:v>15</c:v>
                </c:pt>
                <c:pt idx="2">
                  <c:v>40</c:v>
                </c:pt>
                <c:pt idx="3">
                  <c:v>22</c:v>
                </c:pt>
                <c:pt idx="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2C-4E84-8080-295B2C420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D601-CD4F-40E8-A81A-1EBD915DC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48936-C3AC-4F78-BB5B-577B758B1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5F513-9524-4BB3-8799-AC8CC8AA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C760-B92A-4B26-9F24-3C21437F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65F32-1A79-4B67-AE8D-D5A6382D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3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055C-1E17-422D-BC68-F263AF5C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D8CDC-EF6C-47AA-9FD0-27FAC2A54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96660-F061-4773-8FAE-33D1FB97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0FF43-CED2-4574-998B-5C4B4E52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02EF0-65A1-4E86-87A9-B21C0991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0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C9BEE-86D3-4B53-984B-DBC530A0E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9CDCF-A22E-4A7E-84E8-FBD38D0D1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9CB79-7024-4623-A2F3-8C79A5EA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2BB8E-6BE2-4257-9EF8-C7811E6F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ED86-1A8F-4698-BD0C-5B6AA932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5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F384-F740-4317-B586-2BCCE444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35CAD-7878-4DB7-A927-77FAADE20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DE83C-ADAC-4611-A58B-4E28FF54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02A6B-28F8-4837-A45A-C57F46EF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C919C-4675-4088-B33B-CF716410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48A1-91D3-419C-8CB7-B052CCB2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356EE-AB6A-4CAE-9BE7-3A67109B8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CB7D1-A294-4D94-A908-8C42A283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148E7-3A9E-4482-A7CA-31E2FDEC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BC95-2793-4DD4-8A60-01EECB22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4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D8BC-71B6-461F-A41C-C3349098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1501-19AE-4453-A011-5FFE34AED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471F8-7809-45FB-A359-65B11243E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97355-B199-4ED8-9F7B-49088CD7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5CDAA-500A-45C9-AAA9-30EC86B6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FA7A9-1BA3-45C1-A074-EEAF6A4F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3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EDED-D55C-4070-92B7-28D2AC2F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D70D6-067A-42B2-A5D4-957AFEC12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E3A98-7711-4BB5-BC0A-808F95C9A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4CE55-3147-4026-8C2D-8F6F73336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2EC14-C0DD-4011-A973-883BC9F00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E6166-5F7D-4E82-BBC1-A70E36F8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8002C-6F26-4C51-A239-8FF419E7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59436-ABC6-49F7-BD07-D058170B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3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EE09-6087-4A8A-BE3B-608344FC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B2D87-714D-415D-980B-7CABEEA7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447DC-8B2F-448B-88BF-38A0BF5C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5CEE6-B250-42CF-A40F-DF3CADCA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3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24884-388D-4623-A52C-6F60A1E7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7393E-0F8A-4921-BCF5-A6BA5505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86ED6-44FB-48E1-B513-EF529D5F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9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6EC0-D2DC-4268-A0B4-30B17406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80292-00B0-4102-ADC7-BAC56A7E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34B8B-9176-4AF9-B324-C1CD03426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D592B-05A6-491D-BE12-54202314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91EE6-05FE-46FF-9B94-932C7D08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2BC14-0631-4B84-A42B-4D48C147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9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0FFB-DA43-4349-81AB-8CE4DE67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42D6A-F107-4128-9CFF-1867E9DF9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D13EC-9537-45DD-A988-9E4C92C5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59105-44A9-4BD6-97DB-C3022E87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86483-95DC-4DB5-913C-946EFE3C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D4F2E-E764-49FA-86BC-7AAD2417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3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97E3C-5764-4C4E-BF42-189653EE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037AE-4843-4A75-90A6-B438033FC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BD5B3-39F7-45C6-BD86-416D70BA5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884B-0808-4712-9265-05B0295D2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46F10-5ABA-46D3-919A-E26CA893F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B83B7B-3452-4E4A-B6F2-D292FE0F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308AE-E4F5-48FE-80B4-6D482C32E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07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339999"/>
                </a:solidFill>
              </a:rPr>
              <a:t>Gallery Event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EFCEF-F987-4598-BC5E-3A377FD5D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30" y="181868"/>
            <a:ext cx="1620982" cy="1891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F0324F-C084-453A-A519-C49DA7E82C71}"/>
              </a:ext>
            </a:extLst>
          </p:cNvPr>
          <p:cNvSpPr txBox="1"/>
          <p:nvPr/>
        </p:nvSpPr>
        <p:spPr>
          <a:xfrm>
            <a:off x="1524000" y="3346028"/>
            <a:ext cx="591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6633"/>
                </a:solidFill>
                <a:latin typeface="Tw Cen MT" panose="020B0602020104020603" pitchFamily="34" charset="0"/>
              </a:rPr>
              <a:t>Event Name: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341FE-DC5E-4C81-BE27-BB9E3A5FB5C6}"/>
              </a:ext>
            </a:extLst>
          </p:cNvPr>
          <p:cNvSpPr txBox="1"/>
          <p:nvPr/>
        </p:nvSpPr>
        <p:spPr>
          <a:xfrm>
            <a:off x="1524000" y="3964435"/>
            <a:ext cx="591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6633"/>
                </a:solidFill>
                <a:latin typeface="Tw Cen MT" panose="020B0602020104020603" pitchFamily="34" charset="0"/>
              </a:rPr>
              <a:t>Dates: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37ADE-04F2-4864-BF39-CDB4D76E5067}"/>
              </a:ext>
            </a:extLst>
          </p:cNvPr>
          <p:cNvSpPr txBox="1"/>
          <p:nvPr/>
        </p:nvSpPr>
        <p:spPr>
          <a:xfrm>
            <a:off x="1523999" y="4537650"/>
            <a:ext cx="591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6633"/>
                </a:solidFill>
                <a:latin typeface="Tw Cen MT" panose="020B0602020104020603" pitchFamily="34" charset="0"/>
              </a:rPr>
              <a:t>Location:</a:t>
            </a:r>
          </a:p>
        </p:txBody>
      </p:sp>
    </p:spTree>
    <p:extLst>
      <p:ext uri="{BB962C8B-B14F-4D97-AF65-F5344CB8AC3E}">
        <p14:creationId xmlns:p14="http://schemas.microsoft.com/office/powerpoint/2010/main" val="306006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B1D7-6592-44D8-9F78-82F7D5F3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39999"/>
                </a:solidFill>
              </a:rPr>
              <a:t>Executive Summary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C1FDE6-4BFF-4767-B76A-5875FF086E8E}"/>
              </a:ext>
            </a:extLst>
          </p:cNvPr>
          <p:cNvCxnSpPr>
            <a:cxnSpLocks/>
          </p:cNvCxnSpPr>
          <p:nvPr/>
        </p:nvCxnSpPr>
        <p:spPr>
          <a:xfrm>
            <a:off x="742013" y="209862"/>
            <a:ext cx="0" cy="1026827"/>
          </a:xfrm>
          <a:prstGeom prst="line">
            <a:avLst/>
          </a:prstGeom>
          <a:ln w="38100">
            <a:solidFill>
              <a:srgbClr val="CC66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2846709-9E37-4059-8B22-BF73AB84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72" y="5891134"/>
            <a:ext cx="659031" cy="768869"/>
          </a:xfrm>
          <a:prstGeom prst="rect">
            <a:avLst/>
          </a:prstGeom>
        </p:spPr>
      </p:pic>
      <p:sp>
        <p:nvSpPr>
          <p:cNvPr id="10" name="The Collection">
            <a:extLst>
              <a:ext uri="{FF2B5EF4-FFF2-40B4-BE49-F238E27FC236}">
                <a16:creationId xmlns:a16="http://schemas.microsoft.com/office/drawing/2014/main" id="{D1415786-EDFF-4869-BFAA-63FEAFA81D20}"/>
              </a:ext>
            </a:extLst>
          </p:cNvPr>
          <p:cNvSpPr txBox="1"/>
          <p:nvPr/>
        </p:nvSpPr>
        <p:spPr>
          <a:xfrm>
            <a:off x="908096" y="1491230"/>
            <a:ext cx="7941469" cy="676488"/>
          </a:xfrm>
          <a:prstGeom prst="rect">
            <a:avLst/>
          </a:prstGeom>
          <a:ln w="3175">
            <a:miter lim="400000"/>
          </a:ln>
        </p:spPr>
        <p:txBody>
          <a:bodyPr lIns="16076" tIns="16076" rIns="16076" bIns="16076" anchor="ctr">
            <a:spAutoFit/>
          </a:bodyPr>
          <a:lstStyle>
            <a:lvl1pPr algn="l">
              <a:lnSpc>
                <a:spcPct val="90000"/>
              </a:lnSpc>
              <a:defRPr sz="9300" b="0" i="1" spc="93">
                <a:latin typeface="PFRegalDisplayPro-Regular"/>
                <a:ea typeface="PFRegalDisplayPro-Regular"/>
                <a:cs typeface="PFRegalDisplayPro-Regular"/>
                <a:sym typeface="PFRegalDisplayPro-Regular"/>
              </a:defRPr>
            </a:lvl1pPr>
          </a:lstStyle>
          <a:p>
            <a:pPr>
              <a:defRPr/>
            </a:pPr>
            <a:endParaRPr lang="en-US" sz="46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7439B-92B6-4605-ABD9-0621EDC08D44}"/>
              </a:ext>
            </a:extLst>
          </p:cNvPr>
          <p:cNvSpPr txBox="1"/>
          <p:nvPr/>
        </p:nvSpPr>
        <p:spPr>
          <a:xfrm>
            <a:off x="972355" y="1724162"/>
            <a:ext cx="4868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Goals:</a:t>
            </a:r>
          </a:p>
          <a:p>
            <a:endParaRPr lang="en-US" dirty="0"/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[Briefly describe the goals of the event.  Example: Sales, brand awareness, attendee experience, meet new collectors, etc.]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069A7-6838-43FE-AA4E-0E59B2BE22B4}"/>
              </a:ext>
            </a:extLst>
          </p:cNvPr>
          <p:cNvSpPr txBox="1"/>
          <p:nvPr/>
        </p:nvSpPr>
        <p:spPr>
          <a:xfrm>
            <a:off x="6351293" y="1690688"/>
            <a:ext cx="5212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Achievements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[Bullet highlights from the event, such as goals met, positive surprises, expectations exceeded]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B5DEE-131B-450A-9219-23AC599F50B0}"/>
              </a:ext>
            </a:extLst>
          </p:cNvPr>
          <p:cNvCxnSpPr/>
          <p:nvPr/>
        </p:nvCxnSpPr>
        <p:spPr>
          <a:xfrm>
            <a:off x="1074402" y="2086104"/>
            <a:ext cx="412767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A5121E-7878-459B-A683-4A3B90CDE6AB}"/>
              </a:ext>
            </a:extLst>
          </p:cNvPr>
          <p:cNvCxnSpPr/>
          <p:nvPr/>
        </p:nvCxnSpPr>
        <p:spPr>
          <a:xfrm>
            <a:off x="6466983" y="2086104"/>
            <a:ext cx="412767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3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084D76-8536-437E-B62D-DA4803FA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F2879F-165F-4865-9B07-CEC9CF9A06B4}"/>
              </a:ext>
            </a:extLst>
          </p:cNvPr>
          <p:cNvCxnSpPr>
            <a:cxnSpLocks/>
          </p:cNvCxnSpPr>
          <p:nvPr/>
        </p:nvCxnSpPr>
        <p:spPr>
          <a:xfrm>
            <a:off x="742013" y="209862"/>
            <a:ext cx="0" cy="1026827"/>
          </a:xfrm>
          <a:prstGeom prst="line">
            <a:avLst/>
          </a:prstGeom>
          <a:ln w="38100">
            <a:solidFill>
              <a:srgbClr val="CC66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1611D3-2B44-46C8-A9F8-ABE53866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39999"/>
                </a:solidFill>
              </a:rPr>
              <a:t>Event Highlights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C1EBD-9B3C-425F-BAD8-289FB0C85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961" y="5848718"/>
            <a:ext cx="770389" cy="8987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007A0D7-0D04-4FFF-9758-2D0C213BE2C1}"/>
              </a:ext>
            </a:extLst>
          </p:cNvPr>
          <p:cNvSpPr txBox="1"/>
          <p:nvPr/>
        </p:nvSpPr>
        <p:spPr>
          <a:xfrm>
            <a:off x="908096" y="1654668"/>
            <a:ext cx="4211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went well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[Briefly bullet what factors of the event(s) went well and contributed to the overall success of the event.]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462DAC-87C1-42AB-A441-55E9FA717541}"/>
              </a:ext>
            </a:extLst>
          </p:cNvPr>
          <p:cNvCxnSpPr/>
          <p:nvPr/>
        </p:nvCxnSpPr>
        <p:spPr>
          <a:xfrm>
            <a:off x="1004552" y="2053912"/>
            <a:ext cx="412767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4E6252-4EEE-4E66-A615-F079FFAE1B32}"/>
              </a:ext>
            </a:extLst>
          </p:cNvPr>
          <p:cNvSpPr txBox="1"/>
          <p:nvPr/>
        </p:nvSpPr>
        <p:spPr>
          <a:xfrm>
            <a:off x="6484643" y="1699746"/>
            <a:ext cx="42113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did not go well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[Briefly bullet what factors of the event(s) were disappointing and should be noted for future improvement.]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E48773-1E9E-4DBA-B865-29C7E2AD991C}"/>
              </a:ext>
            </a:extLst>
          </p:cNvPr>
          <p:cNvCxnSpPr/>
          <p:nvPr/>
        </p:nvCxnSpPr>
        <p:spPr>
          <a:xfrm>
            <a:off x="6593983" y="2086104"/>
            <a:ext cx="412767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0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1EE2BE-4485-451E-87AD-EEABD7B35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3BEAE-5438-41B4-BE2D-6870AD0E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39999"/>
                </a:solidFill>
              </a:rPr>
              <a:t>Sales Strategy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0FD6-9D9D-445A-90CC-45C6F5CD7FF3}"/>
              </a:ext>
            </a:extLst>
          </p:cNvPr>
          <p:cNvCxnSpPr>
            <a:cxnSpLocks/>
          </p:cNvCxnSpPr>
          <p:nvPr/>
        </p:nvCxnSpPr>
        <p:spPr>
          <a:xfrm>
            <a:off x="742013" y="209862"/>
            <a:ext cx="0" cy="1026827"/>
          </a:xfrm>
          <a:prstGeom prst="line">
            <a:avLst/>
          </a:prstGeom>
          <a:ln w="38100">
            <a:solidFill>
              <a:srgbClr val="CC66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DDA5D4F-1DDE-47D3-B6CD-7FCE624A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961" y="5848718"/>
            <a:ext cx="770389" cy="8987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684E00-B6EC-4847-9F37-D3D51D037534}"/>
              </a:ext>
            </a:extLst>
          </p:cNvPr>
          <p:cNvSpPr txBox="1"/>
          <p:nvPr/>
        </p:nvSpPr>
        <p:spPr>
          <a:xfrm>
            <a:off x="908096" y="1635618"/>
            <a:ext cx="4211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[Provide an overview of the sales strategy for artworks during the event.]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30D1915-A1A5-42AB-8D2C-BD26425F1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285686"/>
              </p:ext>
            </p:extLst>
          </p:nvPr>
        </p:nvGraphicFramePr>
        <p:xfrm>
          <a:off x="5943601" y="2224716"/>
          <a:ext cx="5988675" cy="39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276E265-2A7E-4185-9A39-B505DEBAB692}"/>
              </a:ext>
            </a:extLst>
          </p:cNvPr>
          <p:cNvSpPr txBox="1"/>
          <p:nvPr/>
        </p:nvSpPr>
        <p:spPr>
          <a:xfrm>
            <a:off x="6613301" y="1777281"/>
            <a:ext cx="44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Sales to date: $______________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5675A5-746A-48BA-A92D-DC83980B0D99}"/>
              </a:ext>
            </a:extLst>
          </p:cNvPr>
          <p:cNvCxnSpPr/>
          <p:nvPr/>
        </p:nvCxnSpPr>
        <p:spPr>
          <a:xfrm>
            <a:off x="1004552" y="2053912"/>
            <a:ext cx="412767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09EC27B-8661-459C-9F62-EB3667CD86EB}"/>
              </a:ext>
            </a:extLst>
          </p:cNvPr>
          <p:cNvSpPr txBox="1"/>
          <p:nvPr/>
        </p:nvSpPr>
        <p:spPr>
          <a:xfrm>
            <a:off x="6013450" y="5925937"/>
            <a:ext cx="339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C6633"/>
                </a:solidFill>
              </a:rPr>
              <a:t>Click on the chart  and then edit data in the navigation to enter your own sales data and change the section titles for your needs. </a:t>
            </a:r>
          </a:p>
        </p:txBody>
      </p:sp>
    </p:spTree>
    <p:extLst>
      <p:ext uri="{BB962C8B-B14F-4D97-AF65-F5344CB8AC3E}">
        <p14:creationId xmlns:p14="http://schemas.microsoft.com/office/powerpoint/2010/main" val="383121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4B6D71-57CF-4D58-B7B0-714082E7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D16D2-A767-43DD-BA25-E2085CCE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339999"/>
                </a:solidFill>
              </a:rPr>
              <a:t>Follow-up Strategy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F28CFF-6D30-4D52-BDB9-83A333689EFD}"/>
              </a:ext>
            </a:extLst>
          </p:cNvPr>
          <p:cNvCxnSpPr>
            <a:cxnSpLocks/>
          </p:cNvCxnSpPr>
          <p:nvPr/>
        </p:nvCxnSpPr>
        <p:spPr>
          <a:xfrm>
            <a:off x="742013" y="209862"/>
            <a:ext cx="0" cy="1026827"/>
          </a:xfrm>
          <a:prstGeom prst="line">
            <a:avLst/>
          </a:prstGeom>
          <a:ln w="38100">
            <a:solidFill>
              <a:srgbClr val="CC66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884DA23-109C-40A3-A683-36F6B928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961" y="5848718"/>
            <a:ext cx="770389" cy="8987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EB83D6-E642-4A98-A74F-4129982421E4}"/>
              </a:ext>
            </a:extLst>
          </p:cNvPr>
          <p:cNvSpPr txBox="1"/>
          <p:nvPr/>
        </p:nvSpPr>
        <p:spPr>
          <a:xfrm>
            <a:off x="908096" y="1635618"/>
            <a:ext cx="42113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[Provide an overview of the strategy put in place to close prospective buyers (Hot, Warm and Cold) who attended the event.]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E458C-98FF-4E22-B153-72BFD5A3C4A2}"/>
              </a:ext>
            </a:extLst>
          </p:cNvPr>
          <p:cNvSpPr txBox="1"/>
          <p:nvPr/>
        </p:nvSpPr>
        <p:spPr>
          <a:xfrm>
            <a:off x="6484643" y="1680696"/>
            <a:ext cx="4211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  <a:p>
            <a:endParaRPr lang="en-US" dirty="0"/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[List revenue generated.  What were top objections for leads not closed and what actions might overcome them in the future, if any? ]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0F2DFA-3775-4B38-B655-C5BF9AEA7F33}"/>
              </a:ext>
            </a:extLst>
          </p:cNvPr>
          <p:cNvCxnSpPr/>
          <p:nvPr/>
        </p:nvCxnSpPr>
        <p:spPr>
          <a:xfrm>
            <a:off x="1004552" y="2053912"/>
            <a:ext cx="412767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4AEA6A-813F-40EE-9D0D-7F399FE9B48F}"/>
              </a:ext>
            </a:extLst>
          </p:cNvPr>
          <p:cNvCxnSpPr/>
          <p:nvPr/>
        </p:nvCxnSpPr>
        <p:spPr>
          <a:xfrm>
            <a:off x="6593983" y="2086104"/>
            <a:ext cx="412767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4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3D538-37E9-4F1B-8A05-567EF3C60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5B1D7-6592-44D8-9F78-82F7D5F3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39999"/>
                </a:solidFill>
              </a:rPr>
              <a:t>Expenses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C1FDE6-4BFF-4767-B76A-5875FF086E8E}"/>
              </a:ext>
            </a:extLst>
          </p:cNvPr>
          <p:cNvCxnSpPr>
            <a:cxnSpLocks/>
          </p:cNvCxnSpPr>
          <p:nvPr/>
        </p:nvCxnSpPr>
        <p:spPr>
          <a:xfrm>
            <a:off x="742013" y="209862"/>
            <a:ext cx="0" cy="1026827"/>
          </a:xfrm>
          <a:prstGeom prst="line">
            <a:avLst/>
          </a:prstGeom>
          <a:ln w="38100">
            <a:solidFill>
              <a:srgbClr val="CC66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2846709-9E37-4059-8B22-BF73AB84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72" y="5891134"/>
            <a:ext cx="659031" cy="768869"/>
          </a:xfrm>
          <a:prstGeom prst="rect">
            <a:avLst/>
          </a:prstGeom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943931F4-0A4C-48E5-8A63-8ECE12001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76134"/>
              </p:ext>
            </p:extLst>
          </p:nvPr>
        </p:nvGraphicFramePr>
        <p:xfrm>
          <a:off x="2032000" y="1370048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12020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02517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391769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67056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Variance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25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Marketing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41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36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Space Rentals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3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20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Staffing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08424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E5B3EB2-BD25-4D34-9C23-96C52087CD1E}"/>
              </a:ext>
            </a:extLst>
          </p:cNvPr>
          <p:cNvSpPr txBox="1"/>
          <p:nvPr/>
        </p:nvSpPr>
        <p:spPr>
          <a:xfrm>
            <a:off x="746976" y="4836021"/>
            <a:ext cx="1092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1896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3D9C1E-86E9-4A5B-B3CC-A2026E4CA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7DA21-759A-4041-97B6-79E8F41A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339999"/>
                </a:solidFill>
              </a:rPr>
              <a:t>Future Recommendations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A4D8F9-617F-4D08-B569-6C764E475332}"/>
              </a:ext>
            </a:extLst>
          </p:cNvPr>
          <p:cNvCxnSpPr>
            <a:cxnSpLocks/>
          </p:cNvCxnSpPr>
          <p:nvPr/>
        </p:nvCxnSpPr>
        <p:spPr>
          <a:xfrm>
            <a:off x="742013" y="209862"/>
            <a:ext cx="0" cy="1026827"/>
          </a:xfrm>
          <a:prstGeom prst="line">
            <a:avLst/>
          </a:prstGeom>
          <a:ln w="38100">
            <a:solidFill>
              <a:srgbClr val="CC66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2A05998-A5DA-4627-BDAC-0D372456C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961" y="5848718"/>
            <a:ext cx="770389" cy="8987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333F2E-8E7D-4B51-9A1E-BF0B36091D5E}"/>
              </a:ext>
            </a:extLst>
          </p:cNvPr>
          <p:cNvSpPr/>
          <p:nvPr/>
        </p:nvSpPr>
        <p:spPr>
          <a:xfrm>
            <a:off x="742013" y="1819186"/>
            <a:ext cx="10243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[Based on lessons learned from the event, what key recommendations would you make for similar future events.  Recommendations could be a solution to a problem or to enhance something that worked well.] </a:t>
            </a:r>
          </a:p>
        </p:txBody>
      </p:sp>
    </p:spTree>
    <p:extLst>
      <p:ext uri="{BB962C8B-B14F-4D97-AF65-F5344CB8AC3E}">
        <p14:creationId xmlns:p14="http://schemas.microsoft.com/office/powerpoint/2010/main" val="414201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A white wall with black text">
            <a:extLst>
              <a:ext uri="{FF2B5EF4-FFF2-40B4-BE49-F238E27FC236}">
                <a16:creationId xmlns:a16="http://schemas.microsoft.com/office/drawing/2014/main" id="{C41DF4D3-F3D7-2CFF-84BE-5976305C6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9" b="253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2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white room with a wood floor and a wood floor&#10;&#10;Description automatically generated">
            <a:extLst>
              <a:ext uri="{FF2B5EF4-FFF2-40B4-BE49-F238E27FC236}">
                <a16:creationId xmlns:a16="http://schemas.microsoft.com/office/drawing/2014/main" id="{9C3375C6-37C9-F9BC-7A41-442555109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83" b="3115"/>
          <a:stretch/>
        </p:blipFill>
        <p:spPr>
          <a:xfrm>
            <a:off x="20" y="1281"/>
            <a:ext cx="12191980" cy="76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287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PFRegalDisplayPro-Regular</vt:lpstr>
      <vt:lpstr>Tw Cen MT</vt:lpstr>
      <vt:lpstr>Office Theme</vt:lpstr>
      <vt:lpstr>Gallery Event Report</vt:lpstr>
      <vt:lpstr>Executive Summary</vt:lpstr>
      <vt:lpstr>Event Highlights</vt:lpstr>
      <vt:lpstr>Sales Strategy</vt:lpstr>
      <vt:lpstr>Follow-up Strategy </vt:lpstr>
      <vt:lpstr>Expenses</vt:lpstr>
      <vt:lpstr>Future 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Nurture Sequence</dc:title>
  <dc:creator>depotkat</dc:creator>
  <cp:lastModifiedBy>Katherine M Hebert</cp:lastModifiedBy>
  <cp:revision>31</cp:revision>
  <dcterms:created xsi:type="dcterms:W3CDTF">2018-03-12T15:58:51Z</dcterms:created>
  <dcterms:modified xsi:type="dcterms:W3CDTF">2023-10-25T15:45:58Z</dcterms:modified>
</cp:coreProperties>
</file>