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20" r:id="rId1"/>
  </p:sldMasterIdLst>
  <p:sldIdLst>
    <p:sldId id="256" r:id="rId2"/>
    <p:sldId id="262" r:id="rId3"/>
    <p:sldId id="258" r:id="rId4"/>
    <p:sldId id="261" r:id="rId5"/>
    <p:sldId id="259" r:id="rId6"/>
    <p:sldId id="260" r:id="rId7"/>
    <p:sldId id="263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9999"/>
    <a:srgbClr val="CC66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6" autoAdjust="0"/>
    <p:restoredTop sz="94660"/>
  </p:normalViewPr>
  <p:slideViewPr>
    <p:cSldViewPr snapToGrid="0">
      <p:cViewPr varScale="1">
        <p:scale>
          <a:sx n="100" d="100"/>
          <a:sy n="100" d="100"/>
        </p:scale>
        <p:origin x="452" y="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6DD601-CD4F-40E8-A81A-1EBD915DCE8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CF48936-C3AC-4F78-BB5B-577B758B19E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515F513-9524-4BB3-8799-AC8CC8AAFA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23BF71-38B7-8642-BFCE-EDAE9BD0CBAF}" type="datetimeFigureOut">
              <a:rPr lang="en-US" smtClean="0"/>
              <a:t>6/14/2018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20C760-B92A-4B26-9F24-3C21437F0B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265F32-1A79-4B67-AE8D-D5A6382D5C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45385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10055C-1E17-422D-BC68-F263AF5C35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4ED8CDC-EF6C-47AA-9FD0-27FAC2A54DB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3296660-F061-4773-8FAE-33D1FB974D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B025CB-9D18-264E-A945-2D020344C9DA}" type="datetimeFigureOut">
              <a:rPr lang="en-US" smtClean="0"/>
              <a:t>6/14/2018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020FF43-CED2-4574-998B-5C4B4E527B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E02EF0-65A1-4E86-87A9-B21C09910E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69056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25C9BEE-86D3-4B53-984B-DBC530A0ED6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EB9CDCF-A22E-4A7E-84E8-FBD38D0D1C6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49CB79-7024-4623-A2F3-8C79A5EAD9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7EFB6C-7E96-8F41-8872-189CA1C59F84}" type="datetimeFigureOut">
              <a:rPr lang="en-US" smtClean="0"/>
              <a:t>6/14/2018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2E2BB8E-6BE2-4257-9EF8-C7811E6F79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197ED86-1A8F-4698-BD0C-5B6AA93231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19514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35F384-F740-4317-B586-2BCCE44418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F35CAD-7878-4DB7-A927-77FAADE20E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73DE83C-ADAC-4611-A58B-4E28FF54AF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981CDE-9BE7-C544-8ACB-7077DFC4270F}" type="datetimeFigureOut">
              <a:rPr lang="en-US" smtClean="0"/>
              <a:t>6/14/2018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202A6B-28F8-4837-A45A-C57F46EF24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5C919C-4675-4088-B33B-CF7164104B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08094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6648A1-91D3-419C-8CB7-B052CCB2A2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18356EE-AB6A-4CAE-9BE7-3A67109B89C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F2CB7D1-A294-4D94-A908-8C42A283F7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5BA285-9698-1B45-8319-D90A8C63F150}" type="datetimeFigureOut">
              <a:rPr lang="en-US" smtClean="0"/>
              <a:t>6/14/2018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3148E7-3A9E-4482-A7CA-31E2FDEC77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13BC95-2793-4DD4-8A60-01EECB22CC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00474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11D8BC-71B6-461F-A41C-C334909836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0A1501-19AE-4453-A011-5FFE34AEDE3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4B471F8-7809-45FB-A359-65B11243E0C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4E97355-B199-4ED8-9F7B-49088CD764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6CD42-43FF-B740-998F-DCC3802C4CE3}" type="datetimeFigureOut">
              <a:rPr lang="en-US" smtClean="0"/>
              <a:t>6/14/2018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705CDAA-500A-45C9-AAA9-30EC86B682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9CFA7A9-1BA3-45C1-A074-EEAF6A4F94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09339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8FEDED-D55C-4070-92B7-28D2AC2F3A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16D70D6-067A-42B2-A5D4-957AFEC12B6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C6E3A98-7711-4BB5-BC0A-808F95C9AAF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9D4CE55-3147-4026-8C2D-8F6F733366F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DF2EC14-C0DD-4011-A973-883BC9F00F6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B6E6166-5F7D-4E82-BBC1-A70E36F80F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0FFBD-2EE4-8547-BBAE-A1AC91C8D77E}" type="datetimeFigureOut">
              <a:rPr lang="en-US" smtClean="0"/>
              <a:t>6/14/2018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9D8002C-6F26-4C51-A239-8FF419E78E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B459436-ABC6-49F7-BD07-D058170B8E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42320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67EE09-6087-4A8A-BE3B-608344FC9A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C2B2D87-714D-415D-980B-7CABEEA710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5A2352-D7AC-F242-9256-A4477BCBF354}" type="datetimeFigureOut">
              <a:rPr lang="en-US" smtClean="0"/>
              <a:t>6/14/2018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B0447DC-8B2F-448B-88BF-38A0BF5CA4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375CEE6-B250-42CF-A40F-DF3CADCA4B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32330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1A24884-388D-4623-A52C-6F60A1E7A7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FCFC6A-9AE6-404D-9FDD-168B477B9C90}" type="datetimeFigureOut">
              <a:rPr lang="en-US" smtClean="0"/>
              <a:t>6/14/2018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E07393E-0F8A-4921-BCF5-A6BA550570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CE86ED6-44FB-48E1-B513-EF529D5FE8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12961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226EC0-D2DC-4268-A0B4-30B1740679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980292-00B0-4102-ADC7-BAC56A7E6A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7E34B8B-9176-4AF9-B324-C1CD0342679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CED592B-05A6-491D-BE12-5420231477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FCDFD-B4CF-A241-8D71-E814B10BEAF4}" type="datetimeFigureOut">
              <a:rPr lang="en-US" smtClean="0"/>
              <a:t>6/14/2018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5E91EE6-05FE-46FF-9B94-932C7D089F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ED2BC14-0631-4B84-A42B-4D48C147EE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10967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A60FFB-DA43-4349-81AB-8CE4DE67B8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6042D6A-F107-4128-9CFF-1867E9DF9E8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2AD13EC-9537-45DD-A988-9E4C92C5509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AB59105-44A9-4BD6-97DB-C3022E870D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A7B589-FD4B-7E46-869A-CBADC5FC564E}" type="datetimeFigureOut">
              <a:rPr lang="en-US" smtClean="0"/>
              <a:t>6/14/2018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5586483-95DC-4DB5-913C-946EFE3CDE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DFD4F2E-E764-49FA-86BC-7AAD2417C6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27356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3B97E3C-5764-4C4E-BF42-189653EEF6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C0037AE-4843-4A75-90A6-B438033FC8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5BD5B3-39F7-45C6-BD86-416D70BA5C2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D8A92E-5FF9-8143-81B3-CCB531513398}" type="datetimeFigureOut">
              <a:rPr lang="en-US" smtClean="0"/>
              <a:t>6/14/2018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583884B-0808-4712-9265-05B0295D292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2E46F10-5ABA-46D3-919A-E26CA893F46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80909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CDB83B7B-3452-4E4A-B6F2-D292FE0F90D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999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238308AE-E4F5-48FE-80B4-6D482C32E98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4400" b="1" dirty="0">
                <a:solidFill>
                  <a:srgbClr val="339999"/>
                </a:solidFill>
              </a:rPr>
              <a:t>Gallery Email Nurture Sequence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E59750D-AF48-459F-AEF2-D4A2AD1DE98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l"/>
            <a:r>
              <a:rPr lang="en-US" dirty="0"/>
              <a:t>Checklist: An art gallery’s implementation guide to cultivate relationships with new gallery email subscribers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07CEFCEF-F987-4598-BC5E-3A377FD5DCF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160330" y="181868"/>
            <a:ext cx="1620982" cy="18911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00660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2063D538-37E9-4F1B-8A05-567EF3C603B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effectLst>
            <a:glow>
              <a:schemeClr val="accent1">
                <a:alpha val="40000"/>
              </a:schemeClr>
            </a:glow>
          </a:effec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F3A5B1D7-6592-44D8-9F78-82F7D5F3BF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339999"/>
                </a:solidFill>
              </a:rPr>
              <a:t>What is an Email Nurture Sequence?</a:t>
            </a:r>
            <a:endParaRPr lang="en-US" dirty="0">
              <a:solidFill>
                <a:srgbClr val="339999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6E3A68-A75B-469D-8E08-F33FC4D00DC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lvl="1" indent="0">
              <a:spcBef>
                <a:spcPts val="1000"/>
              </a:spcBef>
              <a:buNone/>
            </a:pPr>
            <a:r>
              <a:rPr lang="en-US" sz="2800" b="1" dirty="0">
                <a:latin typeface="+mj-lt"/>
                <a:ea typeface="+mj-ea"/>
                <a:cs typeface="+mj-cs"/>
              </a:rPr>
              <a:t>What?</a:t>
            </a:r>
          </a:p>
          <a:p>
            <a:pPr lvl="1"/>
            <a:r>
              <a:rPr lang="en-US" sz="2000" dirty="0"/>
              <a:t>A series of 3-5 emails sent in a set in a predetermined sequence to mailing list subscribers</a:t>
            </a:r>
          </a:p>
          <a:p>
            <a:pPr lvl="1"/>
            <a:r>
              <a:rPr lang="en-US" sz="2000" dirty="0"/>
              <a:t>Emails are pre-crafted and sent automatically on a predetermined schedule</a:t>
            </a:r>
          </a:p>
          <a:p>
            <a:pPr marL="0" indent="0">
              <a:buNone/>
            </a:pPr>
            <a:r>
              <a:rPr lang="en-US" b="1" dirty="0">
                <a:latin typeface="+mj-lt"/>
                <a:ea typeface="+mj-ea"/>
                <a:cs typeface="+mj-cs"/>
              </a:rPr>
              <a:t>Why? </a:t>
            </a:r>
          </a:p>
          <a:p>
            <a:pPr lvl="1"/>
            <a:r>
              <a:rPr lang="en-US" sz="2000" dirty="0"/>
              <a:t>The purpose is to introduce subscribers to your gallery, artists, and services at an unintimidating, comfortable pace</a:t>
            </a:r>
          </a:p>
          <a:p>
            <a:pPr lvl="1"/>
            <a:r>
              <a:rPr lang="en-US" sz="2000" dirty="0"/>
              <a:t>An email nurture sequence is a opportunity to build relationships with new art collectors</a:t>
            </a:r>
          </a:p>
          <a:p>
            <a:pPr marL="0" indent="0">
              <a:lnSpc>
                <a:spcPct val="130000"/>
              </a:lnSpc>
              <a:buNone/>
            </a:pPr>
            <a:r>
              <a:rPr lang="en-US" b="1" dirty="0">
                <a:latin typeface="+mj-lt"/>
                <a:ea typeface="+mj-ea"/>
                <a:cs typeface="+mj-cs"/>
              </a:rPr>
              <a:t>How?</a:t>
            </a:r>
          </a:p>
          <a:p>
            <a:pPr lvl="1"/>
            <a:r>
              <a:rPr lang="en-US" sz="2000" dirty="0"/>
              <a:t>Planning, Creating, Tracking</a:t>
            </a:r>
          </a:p>
          <a:p>
            <a:pPr marL="0" indent="0">
              <a:lnSpc>
                <a:spcPct val="130000"/>
              </a:lnSpc>
              <a:buNone/>
            </a:pPr>
            <a:endParaRPr lang="en-US" b="1" dirty="0">
              <a:latin typeface="+mj-lt"/>
              <a:ea typeface="+mj-ea"/>
              <a:cs typeface="+mj-cs"/>
            </a:endParaRPr>
          </a:p>
          <a:p>
            <a:endParaRPr lang="en-US" dirty="0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DAC1FDE6-4BFF-4767-B76A-5875FF086E8E}"/>
              </a:ext>
            </a:extLst>
          </p:cNvPr>
          <p:cNvCxnSpPr>
            <a:cxnSpLocks/>
          </p:cNvCxnSpPr>
          <p:nvPr/>
        </p:nvCxnSpPr>
        <p:spPr>
          <a:xfrm>
            <a:off x="742013" y="209862"/>
            <a:ext cx="0" cy="1026827"/>
          </a:xfrm>
          <a:prstGeom prst="line">
            <a:avLst/>
          </a:prstGeom>
          <a:ln w="38100">
            <a:solidFill>
              <a:srgbClr val="CC6633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pic>
        <p:nvPicPr>
          <p:cNvPr id="9" name="Picture 8">
            <a:extLst>
              <a:ext uri="{FF2B5EF4-FFF2-40B4-BE49-F238E27FC236}">
                <a16:creationId xmlns:a16="http://schemas.microsoft.com/office/drawing/2014/main" id="{12846709-9E37-4059-8B22-BF73AB849CD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287172" y="5891134"/>
            <a:ext cx="659031" cy="7688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60319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FC084D76-8536-437E-B62D-DA4803FAE00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effectLst>
            <a:glow>
              <a:schemeClr val="accent1">
                <a:alpha val="40000"/>
              </a:schemeClr>
            </a:glow>
          </a:effectLst>
        </p:spPr>
      </p:pic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EAF2879F-165F-4865-9B07-CEC9CF9A06B4}"/>
              </a:ext>
            </a:extLst>
          </p:cNvPr>
          <p:cNvCxnSpPr>
            <a:cxnSpLocks/>
          </p:cNvCxnSpPr>
          <p:nvPr/>
        </p:nvCxnSpPr>
        <p:spPr>
          <a:xfrm>
            <a:off x="742013" y="209862"/>
            <a:ext cx="0" cy="1026827"/>
          </a:xfrm>
          <a:prstGeom prst="line">
            <a:avLst/>
          </a:prstGeom>
          <a:ln w="38100">
            <a:solidFill>
              <a:srgbClr val="CC6633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2" name="Title 1">
            <a:extLst>
              <a:ext uri="{FF2B5EF4-FFF2-40B4-BE49-F238E27FC236}">
                <a16:creationId xmlns:a16="http://schemas.microsoft.com/office/drawing/2014/main" id="{811611D3-2B44-46C8-A9F8-ABE538665C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>
                <a:solidFill>
                  <a:srgbClr val="339999"/>
                </a:solidFill>
              </a:rPr>
              <a:t>Step 1: Planning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A667D4-E6C0-4D90-BA2F-8E7864EDEB3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631950"/>
            <a:ext cx="5547359" cy="2468071"/>
          </a:xfrm>
        </p:spPr>
        <p:txBody>
          <a:bodyPr>
            <a:normAutofit/>
          </a:bodyPr>
          <a:lstStyle/>
          <a:p>
            <a:pPr lvl="0">
              <a:lnSpc>
                <a:spcPct val="100000"/>
              </a:lnSpc>
              <a:buClr>
                <a:srgbClr val="CC6633"/>
              </a:buClr>
              <a:buFont typeface="Wingdings" panose="05000000000000000000" pitchFamily="2" charset="2"/>
              <a:buChar char="ü"/>
            </a:pPr>
            <a:r>
              <a:rPr lang="en-US" b="1" dirty="0"/>
              <a:t>Set gallery goals</a:t>
            </a:r>
          </a:p>
          <a:p>
            <a:pPr lvl="1">
              <a:lnSpc>
                <a:spcPct val="110000"/>
              </a:lnSpc>
            </a:pPr>
            <a:r>
              <a:rPr lang="en-US" sz="1800" dirty="0"/>
              <a:t>Consider the primary reasons people join your gallery mailing list. What are they looking for and how can your sequence help?  </a:t>
            </a:r>
          </a:p>
          <a:p>
            <a:pPr lvl="1">
              <a:lnSpc>
                <a:spcPct val="110000"/>
              </a:lnSpc>
            </a:pPr>
            <a:r>
              <a:rPr lang="en-US" sz="1800" dirty="0"/>
              <a:t>Use the top 3 reasons for your sequence goal planning</a:t>
            </a:r>
          </a:p>
          <a:p>
            <a:pPr marL="914400" lvl="1" indent="-457200">
              <a:buFont typeface="+mj-lt"/>
              <a:buAutoNum type="arabicPeriod"/>
            </a:pP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78A3F37-9A32-4865-9BFC-D0E7FBE9BC7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454792" y="1631950"/>
            <a:ext cx="5485747" cy="2468071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buClr>
                <a:srgbClr val="CC6633"/>
              </a:buClr>
              <a:buFont typeface="Wingdings" panose="05000000000000000000" pitchFamily="2" charset="2"/>
              <a:buChar char="ü"/>
            </a:pPr>
            <a:r>
              <a:rPr lang="en-US" b="1" dirty="0"/>
              <a:t>Plan email content</a:t>
            </a:r>
          </a:p>
          <a:p>
            <a:pPr lvl="1">
              <a:lnSpc>
                <a:spcPct val="110000"/>
              </a:lnSpc>
            </a:pPr>
            <a:r>
              <a:rPr lang="en-US" sz="1800" dirty="0"/>
              <a:t>Start with a simple welcome message that explains your gallery program and where else subscribers can engage with you, such as social media </a:t>
            </a:r>
          </a:p>
          <a:p>
            <a:pPr lvl="1">
              <a:lnSpc>
                <a:spcPct val="110000"/>
              </a:lnSpc>
            </a:pPr>
            <a:r>
              <a:rPr lang="en-US" sz="1800" dirty="0"/>
              <a:t>Plan at least 3-5 emails covering different topics  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DF0C1EBD-9B3C-425F-BAD8-289FB0C8541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71961" y="5848718"/>
            <a:ext cx="770389" cy="898787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809F3EBC-2D31-4F10-8E1E-980BCC73C6C2}"/>
              </a:ext>
            </a:extLst>
          </p:cNvPr>
          <p:cNvSpPr txBox="1"/>
          <p:nvPr/>
        </p:nvSpPr>
        <p:spPr>
          <a:xfrm>
            <a:off x="996949" y="4070350"/>
            <a:ext cx="1094358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This is a long-term strategy. The intension is not to sell immediately. 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36010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4E1EE2BE-4485-451E-87AD-EEABD7B3527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effectLst>
            <a:glow>
              <a:schemeClr val="accent1">
                <a:alpha val="40000"/>
              </a:schemeClr>
            </a:glow>
          </a:effec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2603BEAE-5438-41B4-BE2D-6870AD0E11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>
                <a:solidFill>
                  <a:srgbClr val="339999"/>
                </a:solidFill>
              </a:rPr>
              <a:t>Ideas for Email Topics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1C7817-74B0-4349-B167-C7010648635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977900" y="2128353"/>
            <a:ext cx="4763379" cy="3462978"/>
          </a:xfrm>
        </p:spPr>
        <p:txBody>
          <a:bodyPr>
            <a:noAutofit/>
          </a:bodyPr>
          <a:lstStyle/>
          <a:p>
            <a:pPr lvl="1"/>
            <a:r>
              <a:rPr lang="en-US" sz="1800" dirty="0"/>
              <a:t>Video tour of the gallery</a:t>
            </a:r>
          </a:p>
          <a:p>
            <a:pPr lvl="1"/>
            <a:r>
              <a:rPr lang="en-US" sz="1800" dirty="0"/>
              <a:t>Introducing gallery staff</a:t>
            </a:r>
          </a:p>
          <a:p>
            <a:pPr lvl="1"/>
            <a:r>
              <a:rPr lang="en-US" sz="1800" dirty="0"/>
              <a:t>Feature three top artists or newest artists to your gallery</a:t>
            </a:r>
          </a:p>
          <a:p>
            <a:pPr lvl="1"/>
            <a:r>
              <a:rPr lang="en-US" sz="1800" dirty="0"/>
              <a:t>Highlight services offered</a:t>
            </a:r>
          </a:p>
          <a:p>
            <a:pPr lvl="1"/>
            <a:r>
              <a:rPr lang="en-US" sz="1800" dirty="0"/>
              <a:t>Survey inquiring about the subscribers tastes and needs</a:t>
            </a:r>
          </a:p>
          <a:p>
            <a:pPr lvl="1"/>
            <a:r>
              <a:rPr lang="en-US" sz="1800" dirty="0"/>
              <a:t>List top annual gallery events with “add to calendar” button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B817C5D-1D0A-46D5-AB2C-9E434906A8A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450722" y="2275246"/>
            <a:ext cx="5118978" cy="3462977"/>
          </a:xfrm>
        </p:spPr>
        <p:txBody>
          <a:bodyPr>
            <a:normAutofit fontScale="25000" lnSpcReduction="20000"/>
          </a:bodyPr>
          <a:lstStyle/>
          <a:p>
            <a:r>
              <a:rPr lang="en-US" sz="7200" dirty="0"/>
              <a:t>How to discover your taste in art</a:t>
            </a:r>
          </a:p>
          <a:p>
            <a:r>
              <a:rPr lang="en-US" sz="7200" dirty="0"/>
              <a:t>Caring for a collection</a:t>
            </a:r>
          </a:p>
          <a:p>
            <a:r>
              <a:rPr lang="en-US" sz="7200" dirty="0"/>
              <a:t>Art collector interview</a:t>
            </a:r>
          </a:p>
          <a:p>
            <a:r>
              <a:rPr lang="en-US" sz="7200" dirty="0"/>
              <a:t>Favorite books about collecting</a:t>
            </a:r>
          </a:p>
          <a:p>
            <a:r>
              <a:rPr lang="en-US" sz="7200" dirty="0"/>
              <a:t>Top blog posts from the gallery</a:t>
            </a:r>
          </a:p>
          <a:p>
            <a:r>
              <a:rPr lang="en-US" sz="7200" dirty="0"/>
              <a:t>Video about how to properly hang art</a:t>
            </a:r>
          </a:p>
          <a:p>
            <a:r>
              <a:rPr lang="en-US" sz="7200" dirty="0"/>
              <a:t>Benefits of living with art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C3867F9-7A18-4DD3-BAF5-4DEBA7282171}"/>
              </a:ext>
            </a:extLst>
          </p:cNvPr>
          <p:cNvSpPr txBox="1"/>
          <p:nvPr/>
        </p:nvSpPr>
        <p:spPr>
          <a:xfrm>
            <a:off x="838200" y="1451245"/>
            <a:ext cx="9628909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/>
              <a:t>In addition to your welcome email, other emails that follow might include: </a:t>
            </a:r>
          </a:p>
          <a:p>
            <a:endParaRPr lang="en-US" dirty="0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36430FD6-9D9D-445A-90CC-45C6F5CD7FF3}"/>
              </a:ext>
            </a:extLst>
          </p:cNvPr>
          <p:cNvCxnSpPr>
            <a:cxnSpLocks/>
          </p:cNvCxnSpPr>
          <p:nvPr/>
        </p:nvCxnSpPr>
        <p:spPr>
          <a:xfrm>
            <a:off x="742013" y="209862"/>
            <a:ext cx="0" cy="1026827"/>
          </a:xfrm>
          <a:prstGeom prst="line">
            <a:avLst/>
          </a:prstGeom>
          <a:ln w="38100">
            <a:solidFill>
              <a:srgbClr val="CC6633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pic>
        <p:nvPicPr>
          <p:cNvPr id="9" name="Picture 8">
            <a:extLst>
              <a:ext uri="{FF2B5EF4-FFF2-40B4-BE49-F238E27FC236}">
                <a16:creationId xmlns:a16="http://schemas.microsoft.com/office/drawing/2014/main" id="{2DDA5D4F-1DDE-47D3-B6CD-7FCE624ADAF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71961" y="5848718"/>
            <a:ext cx="770389" cy="898787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1BD2EEEE-4679-4C14-BED1-1EE23A67409D}"/>
              </a:ext>
            </a:extLst>
          </p:cNvPr>
          <p:cNvSpPr txBox="1"/>
          <p:nvPr/>
        </p:nvSpPr>
        <p:spPr>
          <a:xfrm>
            <a:off x="3065489" y="6086007"/>
            <a:ext cx="6228413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…. The possibilities for email topics are endless. 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12150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0D4B6D71-57CF-4D58-B7B0-714082E77CF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effectLst>
            <a:glow>
              <a:schemeClr val="accent1">
                <a:alpha val="40000"/>
              </a:schemeClr>
            </a:glow>
          </a:effec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F98D16D2-A767-43DD-BA25-E2085CCE95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>
                <a:solidFill>
                  <a:srgbClr val="339999"/>
                </a:solidFill>
              </a:rPr>
              <a:t>Step 2: Creating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8E7AA2-3371-4D38-A6DB-C270682D77F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738548"/>
            <a:ext cx="5305071" cy="4133613"/>
          </a:xfrm>
        </p:spPr>
        <p:txBody>
          <a:bodyPr>
            <a:normAutofit lnSpcReduction="10000"/>
          </a:bodyPr>
          <a:lstStyle/>
          <a:p>
            <a:pPr>
              <a:lnSpc>
                <a:spcPct val="100000"/>
              </a:lnSpc>
              <a:buClr>
                <a:srgbClr val="CC6633"/>
              </a:buClr>
              <a:buFont typeface="Wingdings" panose="05000000000000000000" pitchFamily="2" charset="2"/>
              <a:buChar char="ü"/>
            </a:pPr>
            <a:r>
              <a:rPr lang="en-US" b="1" dirty="0"/>
              <a:t>Create emails for sequence  </a:t>
            </a:r>
          </a:p>
          <a:p>
            <a:pPr lvl="1"/>
            <a:r>
              <a:rPr lang="en-US" sz="1800" dirty="0"/>
              <a:t>Build your emails out in your email marketing platform.  Keep them brief, but informative </a:t>
            </a:r>
          </a:p>
          <a:p>
            <a:pPr lvl="1"/>
            <a:r>
              <a:rPr lang="en-US" sz="1800" dirty="0"/>
              <a:t>Always maintain your gallery’s brand</a:t>
            </a:r>
          </a:p>
          <a:p>
            <a:pPr lvl="1"/>
            <a:r>
              <a:rPr lang="en-US" sz="1800" dirty="0"/>
              <a:t>Include a call to action</a:t>
            </a:r>
          </a:p>
          <a:p>
            <a:pPr lvl="1"/>
            <a:r>
              <a:rPr lang="en-US" sz="1800" dirty="0"/>
              <a:t>Confirm each email meets your goal objective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0BAD343-6D7B-474C-9476-5F8086FB39D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454792" y="1712542"/>
            <a:ext cx="5356207" cy="4127147"/>
          </a:xfrm>
        </p:spPr>
        <p:txBody>
          <a:bodyPr>
            <a:normAutofit lnSpcReduction="10000"/>
          </a:bodyPr>
          <a:lstStyle/>
          <a:p>
            <a:pPr>
              <a:lnSpc>
                <a:spcPct val="100000"/>
              </a:lnSpc>
              <a:buClr>
                <a:srgbClr val="CC6633"/>
              </a:buClr>
              <a:buFont typeface="Wingdings" panose="05000000000000000000" pitchFamily="2" charset="2"/>
              <a:buChar char="ü"/>
            </a:pPr>
            <a:r>
              <a:rPr lang="en-US" b="1" dirty="0"/>
              <a:t>Create a schedule </a:t>
            </a:r>
          </a:p>
          <a:p>
            <a:pPr lvl="1"/>
            <a:r>
              <a:rPr lang="en-US" sz="1800" dirty="0"/>
              <a:t>Set up emails to go out at different intervals </a:t>
            </a:r>
          </a:p>
          <a:p>
            <a:pPr lvl="1"/>
            <a:r>
              <a:rPr lang="en-US" sz="1800" dirty="0"/>
              <a:t>The welcome email should go out immediately after a subscriber signs up </a:t>
            </a:r>
          </a:p>
          <a:p>
            <a:pPr lvl="1"/>
            <a:r>
              <a:rPr lang="en-US" sz="1800" dirty="0"/>
              <a:t>Space your other emails in the sequence to go out as early as a few days or as long as a week apart </a:t>
            </a:r>
          </a:p>
          <a:p>
            <a:endParaRPr lang="en-US" dirty="0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78F28CFF-6D30-4D52-BDB9-83A333689EFD}"/>
              </a:ext>
            </a:extLst>
          </p:cNvPr>
          <p:cNvCxnSpPr>
            <a:cxnSpLocks/>
          </p:cNvCxnSpPr>
          <p:nvPr/>
        </p:nvCxnSpPr>
        <p:spPr>
          <a:xfrm>
            <a:off x="742013" y="209862"/>
            <a:ext cx="0" cy="1026827"/>
          </a:xfrm>
          <a:prstGeom prst="line">
            <a:avLst/>
          </a:prstGeom>
          <a:ln w="38100">
            <a:solidFill>
              <a:srgbClr val="CC6633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pic>
        <p:nvPicPr>
          <p:cNvPr id="9" name="Picture 8">
            <a:extLst>
              <a:ext uri="{FF2B5EF4-FFF2-40B4-BE49-F238E27FC236}">
                <a16:creationId xmlns:a16="http://schemas.microsoft.com/office/drawing/2014/main" id="{2884DA23-109C-40A3-A683-36F6B928355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71961" y="5848718"/>
            <a:ext cx="770389" cy="898787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C9DF47A1-AFF6-41BA-91E5-4616A117463E}"/>
              </a:ext>
            </a:extLst>
          </p:cNvPr>
          <p:cNvSpPr txBox="1"/>
          <p:nvPr/>
        </p:nvSpPr>
        <p:spPr>
          <a:xfrm>
            <a:off x="838200" y="4330700"/>
            <a:ext cx="1097279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Each email should offer an opportunity to either contact the gallery, respond to a survey or click to your website to learn more on a topic.   This increases the value to your readers and enables you to track success and better understand what kinds of calls-to-action are resonating the most.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3402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D43D9C1E-86E9-4A5B-B3CC-A2026E4CA8E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effectLst>
            <a:glow>
              <a:schemeClr val="accent1">
                <a:alpha val="40000"/>
              </a:schemeClr>
            </a:glow>
          </a:effec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3987DA21-759A-4041-97B6-79E8F41A9F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>
                <a:solidFill>
                  <a:srgbClr val="339999"/>
                </a:solidFill>
              </a:rPr>
              <a:t>Step 3: Tracking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099C16-944A-418A-AB32-481365DF9ABE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>
              <a:lnSpc>
                <a:spcPct val="100000"/>
              </a:lnSpc>
              <a:buClr>
                <a:srgbClr val="CC6633"/>
              </a:buClr>
              <a:buFont typeface="Wingdings" panose="05000000000000000000" pitchFamily="2" charset="2"/>
              <a:buChar char="ü"/>
            </a:pPr>
            <a:r>
              <a:rPr lang="en-US" b="1" dirty="0"/>
              <a:t>Track results </a:t>
            </a:r>
          </a:p>
          <a:p>
            <a:pPr lvl="1"/>
            <a:r>
              <a:rPr lang="en-US" sz="1800" dirty="0"/>
              <a:t>Track important metrics, such as open rate, clicks and engagement </a:t>
            </a:r>
          </a:p>
          <a:p>
            <a:pPr lvl="1"/>
            <a:r>
              <a:rPr lang="en-US" sz="1800" dirty="0"/>
              <a:t>Compare to the same metrics for your regular email newsletter.  Your nurture sequence will typically have higher numbers</a:t>
            </a:r>
          </a:p>
          <a:p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2C57FF5-AA69-4399-9746-41958BC84583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>
              <a:lnSpc>
                <a:spcPct val="100000"/>
              </a:lnSpc>
              <a:buClr>
                <a:srgbClr val="CC6633"/>
              </a:buClr>
              <a:buFont typeface="Wingdings" panose="05000000000000000000" pitchFamily="2" charset="2"/>
              <a:buChar char="ü"/>
            </a:pPr>
            <a:r>
              <a:rPr lang="en-US" b="1" dirty="0"/>
              <a:t>Refresh </a:t>
            </a:r>
          </a:p>
          <a:p>
            <a:pPr lvl="1"/>
            <a:r>
              <a:rPr lang="en-US" sz="1800" dirty="0"/>
              <a:t>If an email in your sequence is tied to your gallery events for the current year, I recommend creating a reminder on your calendar to refresh that email next year.  With the sequence running automatically, it is easy to forget to refresh outdated information. </a:t>
            </a:r>
          </a:p>
          <a:p>
            <a:endParaRPr lang="en-US" dirty="0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A5A4D8F9-617F-4D08-B569-6C764E475332}"/>
              </a:ext>
            </a:extLst>
          </p:cNvPr>
          <p:cNvCxnSpPr>
            <a:cxnSpLocks/>
          </p:cNvCxnSpPr>
          <p:nvPr/>
        </p:nvCxnSpPr>
        <p:spPr>
          <a:xfrm>
            <a:off x="742013" y="209862"/>
            <a:ext cx="0" cy="1026827"/>
          </a:xfrm>
          <a:prstGeom prst="line">
            <a:avLst/>
          </a:prstGeom>
          <a:ln w="38100">
            <a:solidFill>
              <a:srgbClr val="CC6633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pic>
        <p:nvPicPr>
          <p:cNvPr id="9" name="Picture 8">
            <a:extLst>
              <a:ext uri="{FF2B5EF4-FFF2-40B4-BE49-F238E27FC236}">
                <a16:creationId xmlns:a16="http://schemas.microsoft.com/office/drawing/2014/main" id="{02A05998-A5DA-4627-BDAC-0D372456CF7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71961" y="5848718"/>
            <a:ext cx="770389" cy="8987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420161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2063D538-37E9-4F1B-8A05-567EF3C603B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effectLst>
            <a:glow>
              <a:schemeClr val="accent1">
                <a:alpha val="40000"/>
              </a:schemeClr>
            </a:glow>
          </a:effec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F3A5B1D7-6592-44D8-9F78-82F7D5F3BF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>
                <a:solidFill>
                  <a:srgbClr val="339999"/>
                </a:solidFill>
              </a:rPr>
              <a:t>Summary</a:t>
            </a:r>
            <a:endParaRPr lang="en-US" dirty="0">
              <a:solidFill>
                <a:srgbClr val="339999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6E3A68-A75B-469D-8E08-F33FC4D00DC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lvl="1" indent="0">
              <a:spcBef>
                <a:spcPts val="1000"/>
              </a:spcBef>
              <a:buNone/>
            </a:pPr>
            <a:r>
              <a:rPr lang="en-US" sz="1800" dirty="0"/>
              <a:t>Continuously cultivating relationships with new art collectors is critical for long-term success.  Your art gallery’s email list is one of your most valuable assets because it is comprised of warm leads for future sales.</a:t>
            </a:r>
          </a:p>
          <a:p>
            <a:pPr marL="0" lvl="1" indent="0">
              <a:spcBef>
                <a:spcPts val="1000"/>
              </a:spcBef>
              <a:buNone/>
            </a:pPr>
            <a:endParaRPr lang="en-US" sz="1800" b="1" dirty="0">
              <a:latin typeface="+mj-lt"/>
              <a:ea typeface="+mj-ea"/>
              <a:cs typeface="+mj-cs"/>
            </a:endParaRPr>
          </a:p>
          <a:p>
            <a:pPr marL="0" lvl="1" indent="0">
              <a:spcBef>
                <a:spcPts val="1000"/>
              </a:spcBef>
              <a:buNone/>
            </a:pPr>
            <a:r>
              <a:rPr lang="en-US" sz="1800" dirty="0"/>
              <a:t>An email nurture sequence provides new subscribers light, educational content to build awareness about what your gallery offers and keeps them interested enough to keep opening your regular gallery newsletter.</a:t>
            </a:r>
          </a:p>
          <a:p>
            <a:pPr marL="0" lvl="1" indent="0">
              <a:spcBef>
                <a:spcPts val="1000"/>
              </a:spcBef>
              <a:buNone/>
            </a:pPr>
            <a:endParaRPr lang="en-US" sz="1800" b="1" dirty="0">
              <a:latin typeface="+mj-lt"/>
              <a:ea typeface="+mj-ea"/>
              <a:cs typeface="+mj-cs"/>
            </a:endParaRPr>
          </a:p>
          <a:p>
            <a:pPr marL="0" lvl="1" indent="0">
              <a:spcBef>
                <a:spcPts val="1000"/>
              </a:spcBef>
              <a:buNone/>
            </a:pPr>
            <a:r>
              <a:rPr lang="en-US" sz="1800" dirty="0"/>
              <a:t>Implementing this strategy is an excellent way to overcome the challenge of keeping subscribers engaged and ensuring they feel comfortable reaching out to inquire about a piece of art or asking for guidance about incorporating art in their home.</a:t>
            </a:r>
          </a:p>
          <a:p>
            <a:endParaRPr lang="en-US" dirty="0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DAC1FDE6-4BFF-4767-B76A-5875FF086E8E}"/>
              </a:ext>
            </a:extLst>
          </p:cNvPr>
          <p:cNvCxnSpPr>
            <a:cxnSpLocks/>
          </p:cNvCxnSpPr>
          <p:nvPr/>
        </p:nvCxnSpPr>
        <p:spPr>
          <a:xfrm>
            <a:off x="742013" y="209862"/>
            <a:ext cx="0" cy="1026827"/>
          </a:xfrm>
          <a:prstGeom prst="line">
            <a:avLst/>
          </a:prstGeom>
          <a:ln w="38100">
            <a:solidFill>
              <a:srgbClr val="CC6633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pic>
        <p:nvPicPr>
          <p:cNvPr id="9" name="Picture 8">
            <a:extLst>
              <a:ext uri="{FF2B5EF4-FFF2-40B4-BE49-F238E27FC236}">
                <a16:creationId xmlns:a16="http://schemas.microsoft.com/office/drawing/2014/main" id="{12846709-9E37-4059-8B22-BF73AB849CD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287172" y="5891134"/>
            <a:ext cx="659031" cy="7688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693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356</TotalTime>
  <Words>532</Words>
  <Application>Microsoft Office PowerPoint</Application>
  <PresentationFormat>Widescreen</PresentationFormat>
  <Paragraphs>58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Wingdings</vt:lpstr>
      <vt:lpstr>Office Theme</vt:lpstr>
      <vt:lpstr>Gallery Email Nurture Sequence</vt:lpstr>
      <vt:lpstr>What is an Email Nurture Sequence?</vt:lpstr>
      <vt:lpstr>Step 1: Planning</vt:lpstr>
      <vt:lpstr>Ideas for Email Topics</vt:lpstr>
      <vt:lpstr>Step 2: Creating</vt:lpstr>
      <vt:lpstr>Step 3: Tracking</vt:lpstr>
      <vt:lpstr>Summary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Email Nurture Sequence</dc:title>
  <dc:creator>depotkat</dc:creator>
  <cp:lastModifiedBy>depotkat</cp:lastModifiedBy>
  <cp:revision>27</cp:revision>
  <dcterms:created xsi:type="dcterms:W3CDTF">2018-03-12T15:58:51Z</dcterms:created>
  <dcterms:modified xsi:type="dcterms:W3CDTF">2018-06-14T17:39:35Z</dcterms:modified>
</cp:coreProperties>
</file>