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2" r:id="rId3"/>
    <p:sldId id="258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99"/>
    <a:srgbClr val="CC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D601-CD4F-40E8-A81A-1EBD915DC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48936-C3AC-4F78-BB5B-577B758B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5F513-9524-4BB3-8799-AC8CC8AA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0C760-B92A-4B26-9F24-3C21437F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65F32-1A79-4B67-AE8D-D5A6382D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3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055C-1E17-422D-BC68-F263AF5C3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D8CDC-EF6C-47AA-9FD0-27FAC2A54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96660-F061-4773-8FAE-33D1FB97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0FF43-CED2-4574-998B-5C4B4E52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02EF0-65A1-4E86-87A9-B21C0991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0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C9BEE-86D3-4B53-984B-DBC530A0E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9CDCF-A22E-4A7E-84E8-FBD38D0D1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9CB79-7024-4623-A2F3-8C79A5EA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2BB8E-6BE2-4257-9EF8-C7811E6F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7ED86-1A8F-4698-BD0C-5B6AA932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5F384-F740-4317-B586-2BCCE444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5CAD-7878-4DB7-A927-77FAADE2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DE83C-ADAC-4611-A58B-4E28FF54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02A6B-28F8-4837-A45A-C57F46EF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C919C-4675-4088-B33B-CF716410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48A1-91D3-419C-8CB7-B052CCB2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356EE-AB6A-4CAE-9BE7-3A67109B8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CB7D1-A294-4D94-A908-8C42A283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148E7-3A9E-4482-A7CA-31E2FDE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3BC95-2793-4DD4-8A60-01EECB22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4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1D8BC-71B6-461F-A41C-C3349098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A1501-19AE-4453-A011-5FFE34AED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471F8-7809-45FB-A359-65B11243E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97355-B199-4ED8-9F7B-49088CD7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5CDAA-500A-45C9-AAA9-30EC86B6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FA7A9-1BA3-45C1-A074-EEAF6A4F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FEDED-D55C-4070-92B7-28D2AC2F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D70D6-067A-42B2-A5D4-957AFEC1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E3A98-7711-4BB5-BC0A-808F95C9A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4CE55-3147-4026-8C2D-8F6F73336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2EC14-C0DD-4011-A973-883BC9F00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E6166-5F7D-4E82-BBC1-A70E36F8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8002C-6F26-4C51-A239-8FF419E7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459436-ABC6-49F7-BD07-D058170B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3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EE09-6087-4A8A-BE3B-608344FC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2B2D87-714D-415D-980B-7CABEEA7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447DC-8B2F-448B-88BF-38A0BF5C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5CEE6-B250-42CF-A40F-DF3CADCA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3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24884-388D-4623-A52C-6F60A1E7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7393E-0F8A-4921-BCF5-A6BA5505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86ED6-44FB-48E1-B513-EF529D5F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6EC0-D2DC-4268-A0B4-30B17406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80292-00B0-4102-ADC7-BAC56A7E6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34B8B-9176-4AF9-B324-C1CD03426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D592B-05A6-491D-BE12-54202314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91EE6-05FE-46FF-9B94-932C7D08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2BC14-0631-4B84-A42B-4D48C147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9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0FFB-DA43-4349-81AB-8CE4DE67B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42D6A-F107-4128-9CFF-1867E9DF9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D13EC-9537-45DD-A988-9E4C92C55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59105-44A9-4BD6-97DB-C3022E87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86483-95DC-4DB5-913C-946EFE3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D4F2E-E764-49FA-86BC-7AAD2417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3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97E3C-5764-4C4E-BF42-189653EE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037AE-4843-4A75-90A6-B438033FC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BD5B3-39F7-45C6-BD86-416D70BA5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884B-0808-4712-9265-05B0295D2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6F10-5ABA-46D3-919A-E26CA893F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9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B83B7B-3452-4E4A-B6F2-D292FE0F9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8308AE-E4F5-48FE-80B4-6D482C32E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339999"/>
                </a:solidFill>
              </a:rPr>
              <a:t>Gallery Email Nurture Sequence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9750D-AF48-459F-AEF2-D4A2AD1DE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Checklist: An art gallery’s implementation guide to cultivate relationships with new gallery email subscribers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CEFCEF-F987-4598-BC5E-3A377FD5D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330" y="181868"/>
            <a:ext cx="1620982" cy="189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6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63D538-37E9-4F1B-8A05-567EF3C60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5B1D7-6592-44D8-9F78-82F7D5F3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9999"/>
                </a:solidFill>
              </a:rPr>
              <a:t>What is an Email Nurture Sequence?</a:t>
            </a:r>
            <a:endParaRPr lang="en-US" dirty="0">
              <a:solidFill>
                <a:srgbClr val="3399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3A68-A75B-469D-8E08-F33FC4D00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2800" b="1" dirty="0">
                <a:latin typeface="+mj-lt"/>
                <a:ea typeface="+mj-ea"/>
                <a:cs typeface="+mj-cs"/>
              </a:rPr>
              <a:t>What?</a:t>
            </a:r>
          </a:p>
          <a:p>
            <a:pPr lvl="1"/>
            <a:r>
              <a:rPr lang="en-US" sz="2000" dirty="0"/>
              <a:t>A series of 3-5 emails sent in a set in a predetermined sequence to mailing list subscribers</a:t>
            </a:r>
          </a:p>
          <a:p>
            <a:pPr lvl="1"/>
            <a:r>
              <a:rPr lang="en-US" sz="2000" dirty="0"/>
              <a:t>Emails are pre-crafted and sent automatically on a predetermined schedule</a:t>
            </a:r>
          </a:p>
          <a:p>
            <a:pPr marL="0" indent="0">
              <a:buNone/>
            </a:pPr>
            <a:r>
              <a:rPr lang="en-US" b="1" dirty="0">
                <a:latin typeface="+mj-lt"/>
                <a:ea typeface="+mj-ea"/>
                <a:cs typeface="+mj-cs"/>
              </a:rPr>
              <a:t>Why? </a:t>
            </a:r>
          </a:p>
          <a:p>
            <a:pPr lvl="1"/>
            <a:r>
              <a:rPr lang="en-US" sz="2000" dirty="0"/>
              <a:t>The purpose is to introduce subscribers to your gallery, artists, and services at an unintimidating, comfortable pace</a:t>
            </a:r>
          </a:p>
          <a:p>
            <a:pPr lvl="1"/>
            <a:r>
              <a:rPr lang="en-US" sz="2000" dirty="0"/>
              <a:t>An email nurture sequence is a opportunity to build relationships with new art collectors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+mj-lt"/>
                <a:ea typeface="+mj-ea"/>
                <a:cs typeface="+mj-cs"/>
              </a:rPr>
              <a:t>How?</a:t>
            </a:r>
          </a:p>
          <a:p>
            <a:pPr lvl="1"/>
            <a:r>
              <a:rPr lang="en-US" sz="2000" dirty="0"/>
              <a:t>Planning, Creating, Tracking</a:t>
            </a:r>
          </a:p>
          <a:p>
            <a:pPr marL="0" indent="0">
              <a:lnSpc>
                <a:spcPct val="130000"/>
              </a:lnSpc>
              <a:buNone/>
            </a:pPr>
            <a:endParaRPr lang="en-US" b="1" dirty="0"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C1FDE6-4BFF-4767-B76A-5875FF086E8E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2846709-9E37-4059-8B22-BF73AB849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72" y="5891134"/>
            <a:ext cx="659031" cy="7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3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084D76-8536-437E-B62D-DA4803FA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2879F-165F-4865-9B07-CEC9CF9A06B4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11611D3-2B44-46C8-A9F8-ABE53866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9999"/>
                </a:solidFill>
              </a:rPr>
              <a:t>Step 1: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667D4-E6C0-4D90-BA2F-8E7864EDE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1950"/>
            <a:ext cx="5547359" cy="246807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Set gallery goals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Consider the primary reasons people join your gallery mailing list. What are they looking for and how can your sequence help? 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Use the top 3 reasons for your sequence goal planning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A3F37-9A32-4865-9BFC-D0E7FBE9B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792" y="1631950"/>
            <a:ext cx="5485747" cy="2468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Plan email content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Start with a simple welcome message that explains your gallery program and where else subscribers can engage with you, such as social media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Plan at least 3-5 emails covering different topics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0C1EBD-9B3C-425F-BAD8-289FB0C85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961" y="5848718"/>
            <a:ext cx="770389" cy="8987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9F3EBC-2D31-4F10-8E1E-980BCC73C6C2}"/>
              </a:ext>
            </a:extLst>
          </p:cNvPr>
          <p:cNvSpPr txBox="1"/>
          <p:nvPr/>
        </p:nvSpPr>
        <p:spPr>
          <a:xfrm>
            <a:off x="996949" y="4070350"/>
            <a:ext cx="1094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long-term strategy. The intension is not to sell immediately.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0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1EE2BE-4485-451E-87AD-EEABD7B35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03BEAE-5438-41B4-BE2D-6870AD0E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9999"/>
                </a:solidFill>
              </a:rPr>
              <a:t>Ideas for Email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C7817-74B0-4349-B167-C70106486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900" y="2128353"/>
            <a:ext cx="4763379" cy="3462978"/>
          </a:xfrm>
        </p:spPr>
        <p:txBody>
          <a:bodyPr>
            <a:noAutofit/>
          </a:bodyPr>
          <a:lstStyle/>
          <a:p>
            <a:pPr lvl="1"/>
            <a:r>
              <a:rPr lang="en-US" sz="1800" dirty="0"/>
              <a:t>Video tour of the gallery</a:t>
            </a:r>
          </a:p>
          <a:p>
            <a:pPr lvl="1"/>
            <a:r>
              <a:rPr lang="en-US" sz="1800" dirty="0"/>
              <a:t>Introducing gallery staff</a:t>
            </a:r>
          </a:p>
          <a:p>
            <a:pPr lvl="1"/>
            <a:r>
              <a:rPr lang="en-US" sz="1800" dirty="0"/>
              <a:t>Feature three top artists or newest artists to your gallery</a:t>
            </a:r>
          </a:p>
          <a:p>
            <a:pPr lvl="1"/>
            <a:r>
              <a:rPr lang="en-US" sz="1800" dirty="0"/>
              <a:t>Highlight services offered</a:t>
            </a:r>
          </a:p>
          <a:p>
            <a:pPr lvl="1"/>
            <a:r>
              <a:rPr lang="en-US" sz="1800" dirty="0"/>
              <a:t>Survey inquiring about the subscribers tastes and needs</a:t>
            </a:r>
          </a:p>
          <a:p>
            <a:pPr lvl="1"/>
            <a:r>
              <a:rPr lang="en-US" sz="1800" dirty="0"/>
              <a:t>List top annual gallery events with “add to calendar” button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17C5D-1D0A-46D5-AB2C-9E434906A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722" y="2275246"/>
            <a:ext cx="5118978" cy="3462977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How to discover your taste in art</a:t>
            </a:r>
          </a:p>
          <a:p>
            <a:r>
              <a:rPr lang="en-US" sz="7200" dirty="0"/>
              <a:t>Caring for a collection</a:t>
            </a:r>
          </a:p>
          <a:p>
            <a:r>
              <a:rPr lang="en-US" sz="7200" dirty="0"/>
              <a:t>Art collector interview</a:t>
            </a:r>
          </a:p>
          <a:p>
            <a:r>
              <a:rPr lang="en-US" sz="7200" dirty="0"/>
              <a:t>Favorite books about collecting</a:t>
            </a:r>
          </a:p>
          <a:p>
            <a:r>
              <a:rPr lang="en-US" sz="7200" dirty="0"/>
              <a:t>Top blog posts from the gallery</a:t>
            </a:r>
          </a:p>
          <a:p>
            <a:r>
              <a:rPr lang="en-US" sz="7200" dirty="0"/>
              <a:t>Video about how to properly hang art</a:t>
            </a:r>
          </a:p>
          <a:p>
            <a:r>
              <a:rPr lang="en-US" sz="7200" dirty="0"/>
              <a:t>Benefits of living with art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3867F9-7A18-4DD3-BAF5-4DEBA7282171}"/>
              </a:ext>
            </a:extLst>
          </p:cNvPr>
          <p:cNvSpPr txBox="1"/>
          <p:nvPr/>
        </p:nvSpPr>
        <p:spPr>
          <a:xfrm>
            <a:off x="838200" y="1451245"/>
            <a:ext cx="96289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 addition to your welcome email, other emails that follow might include: 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30FD6-9D9D-445A-90CC-45C6F5CD7FF3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DDA5D4F-1DDE-47D3-B6CD-7FCE624AD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961" y="5848718"/>
            <a:ext cx="770389" cy="8987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D2EEEE-4679-4C14-BED1-1EE23A67409D}"/>
              </a:ext>
            </a:extLst>
          </p:cNvPr>
          <p:cNvSpPr txBox="1"/>
          <p:nvPr/>
        </p:nvSpPr>
        <p:spPr>
          <a:xfrm>
            <a:off x="3065489" y="6086007"/>
            <a:ext cx="6228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…. The possibilities for email topics are endless.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1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4B6D71-57CF-4D58-B7B0-714082E7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8D16D2-A767-43DD-BA25-E2085CCE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9999"/>
                </a:solidFill>
              </a:rPr>
              <a:t>Step 2: Creating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7AA2-3371-4D38-A6DB-C270682D7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38548"/>
            <a:ext cx="5305071" cy="413361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Create emails for sequence  </a:t>
            </a:r>
          </a:p>
          <a:p>
            <a:pPr lvl="1"/>
            <a:r>
              <a:rPr lang="en-US" sz="1800" dirty="0"/>
              <a:t>Build your emails out in your email marketing platform.  Keep them brief, but informative </a:t>
            </a:r>
          </a:p>
          <a:p>
            <a:pPr lvl="1"/>
            <a:r>
              <a:rPr lang="en-US" sz="1800" dirty="0"/>
              <a:t>Always maintain your gallery’s brand</a:t>
            </a:r>
          </a:p>
          <a:p>
            <a:pPr lvl="1"/>
            <a:r>
              <a:rPr lang="en-US" sz="1800" dirty="0"/>
              <a:t>Include a call to action</a:t>
            </a:r>
          </a:p>
          <a:p>
            <a:pPr lvl="1"/>
            <a:r>
              <a:rPr lang="en-US" sz="1800" dirty="0"/>
              <a:t>Confirm each email meets your goal objective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AD343-6D7B-474C-9476-5F8086FB3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792" y="1712542"/>
            <a:ext cx="5356207" cy="412714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Create a schedule </a:t>
            </a:r>
          </a:p>
          <a:p>
            <a:pPr lvl="1"/>
            <a:r>
              <a:rPr lang="en-US" sz="1800" dirty="0"/>
              <a:t>Set up emails to go out at different intervals </a:t>
            </a:r>
          </a:p>
          <a:p>
            <a:pPr lvl="1"/>
            <a:r>
              <a:rPr lang="en-US" sz="1800" dirty="0"/>
              <a:t>The welcome email should go out immediately after a subscriber signs up </a:t>
            </a:r>
          </a:p>
          <a:p>
            <a:pPr lvl="1"/>
            <a:r>
              <a:rPr lang="en-US" sz="1800" dirty="0"/>
              <a:t>Space your other emails in the sequence to go out as early as a few days or as long as a week apart 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F28CFF-6D30-4D52-BDB9-83A333689EFD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884DA23-109C-40A3-A683-36F6B9283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961" y="5848718"/>
            <a:ext cx="770389" cy="8987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DF47A1-AFF6-41BA-91E5-4616A117463E}"/>
              </a:ext>
            </a:extLst>
          </p:cNvPr>
          <p:cNvSpPr txBox="1"/>
          <p:nvPr/>
        </p:nvSpPr>
        <p:spPr>
          <a:xfrm>
            <a:off x="838200" y="4330700"/>
            <a:ext cx="1097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email should offer an opportunity to either contact the gallery, respond to a survey or click to your website to learn more on a topic.   This increases the value to your readers and enables you to track success and better understand what kinds of calls-to-action are resonating the most.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3D9C1E-86E9-4A5B-B3CC-A2026E4CA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87DA21-759A-4041-97B6-79E8F41A9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9999"/>
                </a:solidFill>
              </a:rPr>
              <a:t>Step 3: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99C16-944A-418A-AB32-481365DF9A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Track results </a:t>
            </a:r>
          </a:p>
          <a:p>
            <a:pPr lvl="1"/>
            <a:r>
              <a:rPr lang="en-US" sz="1800" dirty="0"/>
              <a:t>Track important metrics, such as open rate, clicks and engagement </a:t>
            </a:r>
          </a:p>
          <a:p>
            <a:pPr lvl="1"/>
            <a:r>
              <a:rPr lang="en-US" sz="1800" dirty="0"/>
              <a:t>Compare to the same metrics for your regular email newsletter.  Your nurture sequence will typically have higher numbers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57FF5-AA69-4399-9746-41958BC845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rgbClr val="CC6633"/>
              </a:buClr>
              <a:buFont typeface="Wingdings" panose="05000000000000000000" pitchFamily="2" charset="2"/>
              <a:buChar char="ü"/>
            </a:pPr>
            <a:r>
              <a:rPr lang="en-US" b="1" dirty="0"/>
              <a:t>Refresh </a:t>
            </a:r>
          </a:p>
          <a:p>
            <a:pPr lvl="1"/>
            <a:r>
              <a:rPr lang="en-US" sz="1800" dirty="0"/>
              <a:t>If an email in your sequence is tied to your gallery events for the current year, I recommend creating a reminder on your calendar to refresh that email next year.  With the sequence running automatically, it is easy to forget to refresh outdated information. 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4D8F9-617F-4D08-B569-6C764E475332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2A05998-A5DA-4627-BDAC-0D372456C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961" y="5848718"/>
            <a:ext cx="770389" cy="89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1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63D538-37E9-4F1B-8A05-567EF3C60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5B1D7-6592-44D8-9F78-82F7D5F3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339999"/>
                </a:solidFill>
              </a:rPr>
              <a:t>Summary</a:t>
            </a:r>
            <a:endParaRPr lang="en-US" dirty="0">
              <a:solidFill>
                <a:srgbClr val="3399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3A68-A75B-469D-8E08-F33FC4D00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1800" dirty="0"/>
              <a:t>Continuously cultivating relationships with new art collectors is critical for long-term success.  Your art gallery’s email list is one of your most valuable assets because it is comprised of warm leads for future sales.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1800" b="1" dirty="0">
              <a:latin typeface="+mj-lt"/>
              <a:ea typeface="+mj-ea"/>
              <a:cs typeface="+mj-cs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1800" dirty="0"/>
              <a:t>An email nurture sequence provides new subscribers light, educational content to build awareness about what your gallery offers and keeps them interested enough to keep opening your regular gallery newsletter.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1800" b="1" dirty="0">
              <a:latin typeface="+mj-lt"/>
              <a:ea typeface="+mj-ea"/>
              <a:cs typeface="+mj-cs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1800" dirty="0"/>
              <a:t>Implementing this strategy is an excellent way to overcome the challenge of keeping subscribers engaged and ensuring they feel comfortable reaching out to inquire about a piece of art or asking for guidance about incorporating art in their home.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C1FDE6-4BFF-4767-B76A-5875FF086E8E}"/>
              </a:ext>
            </a:extLst>
          </p:cNvPr>
          <p:cNvCxnSpPr>
            <a:cxnSpLocks/>
          </p:cNvCxnSpPr>
          <p:nvPr/>
        </p:nvCxnSpPr>
        <p:spPr>
          <a:xfrm>
            <a:off x="742013" y="209862"/>
            <a:ext cx="0" cy="1026827"/>
          </a:xfrm>
          <a:prstGeom prst="line">
            <a:avLst/>
          </a:prstGeom>
          <a:ln w="38100">
            <a:solidFill>
              <a:srgbClr val="CC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2846709-9E37-4059-8B22-BF73AB849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72" y="5891134"/>
            <a:ext cx="659031" cy="7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532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Gallery Email Nurture Sequence</vt:lpstr>
      <vt:lpstr>What is an Email Nurture Sequence?</vt:lpstr>
      <vt:lpstr>Step 1: Planning</vt:lpstr>
      <vt:lpstr>Ideas for Email Topics</vt:lpstr>
      <vt:lpstr>Step 2: Creating</vt:lpstr>
      <vt:lpstr>Step 3: Tracking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Nurture Sequence</dc:title>
  <dc:creator>depotkat</dc:creator>
  <cp:lastModifiedBy>depotkat</cp:lastModifiedBy>
  <cp:revision>27</cp:revision>
  <dcterms:created xsi:type="dcterms:W3CDTF">2018-03-12T15:58:51Z</dcterms:created>
  <dcterms:modified xsi:type="dcterms:W3CDTF">2018-06-14T17:39:35Z</dcterms:modified>
</cp:coreProperties>
</file>